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65" r:id="rId43"/>
  </p:sldIdLst>
  <p:sldSz cx="14630400" cy="8229600"/>
  <p:notesSz cx="8229600" cy="14630400"/>
  <p:embeddedFontLst>
    <p:embeddedFont>
      <p:font typeface="Fira Sans" panose="020B0503050000020004" pitchFamily="34" charset="0"/>
      <p:regular r:id="rId45"/>
    </p:embeddedFont>
    <p:embeddedFont>
      <p:font typeface="Inconsolata Bold" pitchFamily="1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85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9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linkedin.com/in/rocket-codely?utm_source=share&amp;utm_campaign=share_via&amp;utm_content=profile&amp;utm_medium=android_ap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7410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Internet of Things (IoT): Connecting Our World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406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Transforming Industries and Daily Life</a:t>
            </a:r>
            <a:endParaRPr lang="en-US" sz="17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333B7-C53E-F836-8C69-230C2ACFB7BD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794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 in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270897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306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Wi-Fi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79667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High bandwidth, short range, ideal for smart home devices.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35893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963" y="5270897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3008" y="5306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Cellular (4G/5G)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73008" y="5796677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Wide area coverage, higher power use; great for fleet tracking.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77995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065" y="5270897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415111" y="5306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LoRaWAN &amp; Zigbee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415111" y="579667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Low power, long range; perfect for smart agriculture sensors.</a:t>
            </a:r>
            <a:endParaRPr lang="en-US" sz="17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1B5D4-9F19-A9C5-302D-14B6216EEC03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Processing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Edge Computing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Processes data near source, reducing latency. Example: Security cameras.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Cloud Computing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Centralized storage and analytics via AWS, Azure IoT Hub.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Analytics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Transforms raw data into actionable insights, enabling predictive maintenance.</a:t>
            </a:r>
            <a:endParaRPr lang="en-US" sz="17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09CD6D-B754-B2AD-E9B3-7C18F9EABAE6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224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User Interaction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27136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065151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Mobile Apps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555569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Control and monitor IoT devices like smart lighting from anywhere.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493" y="327136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4065151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Voice Assistants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3493" y="4555569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Hands-free control using Alexa, Google Assistant voice commands.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6795" y="327136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4065151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Dashboards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06795" y="4555569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data visualization for energy use and device status.</a:t>
            </a:r>
            <a:endParaRPr lang="en-US" sz="17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DF82BB-979F-C374-3B59-5242F9FF46E4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136" y="557213"/>
            <a:ext cx="5065633" cy="633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IoT Workflow Diagram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" y="1595557"/>
            <a:ext cx="1013103" cy="1215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26087" y="1798082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Sensor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2026087" y="2236113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Collects environment data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6" y="2811304"/>
            <a:ext cx="1013103" cy="12157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26087" y="3013829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2026087" y="3451860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Transmits data securely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36" y="4027051"/>
            <a:ext cx="1013103" cy="1215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26087" y="4229576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Processing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2026087" y="4667607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Analysis and decision-making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36" y="5242798"/>
            <a:ext cx="1013103" cy="12157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26087" y="5445323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User Interaction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2026087" y="5883354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User controls and monitoring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36" y="6458545"/>
            <a:ext cx="1013103" cy="1215747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26087" y="6661071"/>
            <a:ext cx="2532817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Action/Feedback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2026087" y="7099102"/>
            <a:ext cx="11895177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Automated system response</a:t>
            </a:r>
            <a:endParaRPr lang="en-US" sz="15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BB22DF-1718-DD78-3621-64A1314B024A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9157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Homes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40511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Thermostats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75774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Reduce heating bills by 10-12%, cooling by 15% (e.g., Nest, Ecobee)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40511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Lighting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75774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Philips Hue holds 50% of the smart lighting market share.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40511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Security Systems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Ring installations lowered burglaries by 25% in affected neighborhoods.</a:t>
            </a:r>
            <a:endParaRPr lang="en-US" sz="17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9305D-1FEF-1254-FFE0-311723D8E979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70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Cities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55952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Traffic Management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573185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Pilot programs reduced congestion by 20% (e.g., Los Angeles)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55952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Waste Management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681" y="3573185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Barcelona cut waste collection costs by 30% using IoT.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15520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342334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Environmental Monitoring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83275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air quality data helps improve public health.</a:t>
            </a:r>
            <a:endParaRPr lang="en-US" sz="17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E66AF-CB2B-3637-7D2B-D1D40E0575E0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87881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Healthcare (IoMT) &amp; Agriculture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Healthcare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Remote patient monitoring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Wearable health trackers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20% reduction in hospital readmissions (2023 study)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Agriculture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Precision farming with soil moisture sensors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Drone-based crop monitoring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15% increase in crop yields using precision irrigation</a:t>
            </a:r>
            <a:endParaRPr lang="en-US" sz="17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360C12-13A5-8F51-176F-416BB56DC539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737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Industry 4.0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265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16515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200519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Predictive Maintenance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4045268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Downtime reduced by 25% in manufacturing plants.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312265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74" y="316515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32005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Automated Processes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690938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Robots efficiently manage assembly lines.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2247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26720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302568"/>
            <a:ext cx="3542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Supply Chain Optimization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7929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tracking improves efficiency by 20%.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449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Retail: Revolutionizing Customer Experience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4221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48471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200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Shelves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010495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inventory monitoring and automated ordering systems enhance stock management.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244221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74" y="2484715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2520077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Personalized Shopping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364825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Location-based offers via beacons lift conversions by 80% through tailored promotions.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27006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31256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347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Enhanced Security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83834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Smart surveillance reduces shrinkage by 30%, securing store assets effectively.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793790" y="68193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Examples include Amazon Go’s checkout-free stores and Kroger EDGE systems. Retail IoT market hits $94.44B by 2025.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2258"/>
            <a:ext cx="116230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Transportation: Smarter, Safer, Efficient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48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Fleet Management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29157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tracking and predictive maintenance achieve 15% cost savings.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148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Autonomous Vehicles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3729157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Sensor data improves navigation and safety; Tesla leads innovations.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148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Traffic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3729157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Optimized flow reduces congestion and improves travel times by 20%.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148013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Logistics Optimization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083487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Package tracking and delivery routes enhance efficiency, e.g., FedEx SenseAware.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99432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Over $80B invested in autonomous driving technologies in 2023.</a:t>
            </a:r>
            <a:endParaRPr lang="en-US" sz="1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79061D-8FCD-CF4B-082B-DE3D66347168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694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What is IoT?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183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16087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686651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Network of physical objects with sensors and software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31183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74" y="316087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Function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50919" y="3686651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Enables data exchange between devices and systems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22898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27149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3068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Examples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579727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Smart homes, wearables, industrial sensors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7463" y="930116"/>
            <a:ext cx="7829074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Environmental Applications: Monitoring &amp; Sustainability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3" y="2418636"/>
            <a:ext cx="469583" cy="4695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14807" y="2497217"/>
            <a:ext cx="179582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Air Quality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314807" y="2903339"/>
            <a:ext cx="1795820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Pollution monitoring with alerts, powered by BreezoMeter data.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418" y="2418636"/>
            <a:ext cx="469583" cy="4695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02762" y="2497217"/>
            <a:ext cx="1795820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Water Management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4002762" y="3196828"/>
            <a:ext cx="1795820" cy="1202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Leak detection and optimized usage reduce water waste by 10%.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373" y="2418636"/>
            <a:ext cx="469583" cy="4695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90717" y="2497217"/>
            <a:ext cx="1795820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Wildlife Tracking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6690717" y="3196828"/>
            <a:ext cx="1795820" cy="1502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Conservation efforts use IoT for data analysis and monitoring, e.g., WWF.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63" y="5107900"/>
            <a:ext cx="469583" cy="4695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14807" y="5186482"/>
            <a:ext cx="1795820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Precision Agriculture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314807" y="5886093"/>
            <a:ext cx="1795820" cy="901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Optimized irrigation boosts crop yields by 20% sustainably.</a:t>
            </a:r>
            <a:endParaRPr lang="en-US" sz="1450" dirty="0"/>
          </a:p>
        </p:txBody>
      </p:sp>
      <p:sp>
        <p:nvSpPr>
          <p:cNvPr id="16" name="Text 9"/>
          <p:cNvSpPr/>
          <p:nvPr/>
        </p:nvSpPr>
        <p:spPr>
          <a:xfrm>
            <a:off x="657463" y="6998851"/>
            <a:ext cx="7829074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Smart agriculture solutions attracted $6.2B investment in 2023.</a:t>
            </a:r>
            <a:endParaRPr lang="en-US" sz="14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008" y="741640"/>
            <a:ext cx="7709535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Energy: Smart Grids &amp; Efficiency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161008" y="1633180"/>
            <a:ext cx="7794784" cy="1419106"/>
          </a:xfrm>
          <a:prstGeom prst="roundRect">
            <a:avLst>
              <a:gd name="adj" fmla="val 2038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6353770" y="1825943"/>
            <a:ext cx="240946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Grids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53770" y="2242780"/>
            <a:ext cx="7409259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Enable real-time monitoring and optimized power distribution, gaining 12% efficiency.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61008" y="3245048"/>
            <a:ext cx="7794784" cy="1110734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6353770" y="3437811"/>
            <a:ext cx="240946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Homes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353770" y="3854648"/>
            <a:ext cx="7409259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Automated energy management via devices like Nest thermostats reduces usage.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61008" y="4548545"/>
            <a:ext cx="7794784" cy="1110734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6353770" y="4741307"/>
            <a:ext cx="264949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Predictive Maintenance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353770" y="5158145"/>
            <a:ext cx="7409259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Monitors equipment health, preventing failures and saving 10-15% costs.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61008" y="5852041"/>
            <a:ext cx="7794784" cy="1110734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4" name="Text 11"/>
          <p:cNvSpPr/>
          <p:nvPr/>
        </p:nvSpPr>
        <p:spPr>
          <a:xfrm>
            <a:off x="6353770" y="6044803"/>
            <a:ext cx="240946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Renewables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353770" y="6461641"/>
            <a:ext cx="7409259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Optimizes output and storage in solar and wind farms for stability.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161008" y="7179588"/>
            <a:ext cx="7794784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Smart grid market projected to reach $61.3B by 2028.</a:t>
            </a:r>
            <a:endParaRPr lang="en-US" sz="1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48D086-9610-B51D-13E7-7A44C3B5E16E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12473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Innovative IoT Use Cases: Beyond the Horizon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Healthcare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42880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Remote patient monitoring and smart implants improve care.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286750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Cities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04288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 infrastructure and citizen services, example: Barcelona.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52604" y="325600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Industrial IoT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49544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Automation and predictive maintenance enhance manufacturing.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64103" y="548187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857256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Wearables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495449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Fitness and health tracking empower personal wellness.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8230" y="509337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Healthcare IoT market expected to hit $187.6B by 2028.</a:t>
            </a:r>
            <a:endParaRPr lang="en-US" sz="17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0EF6ED-3567-9ED3-FB0A-E6B767D6D9E8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1935"/>
            <a:ext cx="87881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Application Recap: Key Benefits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7434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Increased Efficiency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3385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Simplifies processes and maximizes resources.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52874" y="354461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3543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Cost Reduction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284476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Minimizes waste and improves maintenance.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39169" y="296418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10051256" y="3910727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Improved Decision-Making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1256" y="4401145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Leverages real-time data and predictive analytics.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743117" y="448377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9937790" y="5467112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Enhanced Customer Experience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37790" y="631186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Delivers personalized, proactive services.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39169" y="600336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1857256" y="52551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New Revenue Streams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93790" y="5745599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Unlocks innovative products and subscriptions.</a:t>
            </a:r>
            <a:endParaRPr lang="en-US" sz="17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852874" y="542294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5</a:t>
            </a:r>
            <a:endParaRPr lang="en-US" sz="26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7B0FFD-4F9B-A009-FD8B-424DF05A8D73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018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Sensors Overview: The Eyes &amp; Ears of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59537"/>
            <a:ext cx="7556421" cy="4068128"/>
          </a:xfrm>
          <a:prstGeom prst="roundRect">
            <a:avLst>
              <a:gd name="adj" fmla="val 836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967157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3110865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Sensor Types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02624" y="3110865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Temperature, Pressure, Humidity, Light, Motion, Gas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3980378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412408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Key Features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02624" y="4124087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Accuracy, Sensitivity, Low Power, Small Size, Cost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4993600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28224" y="513730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Leading Brands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02624" y="5137309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Bosch Sensortec, STMicroelectronics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801410" y="6006822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615053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Recent Advances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4802624" y="6150531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AI-powered sensors with built-in analytics for smarter data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9724" y="590669"/>
            <a:ext cx="7844552" cy="1160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 Standards &amp; Edge vs Cloud Computing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858560" y="2029301"/>
            <a:ext cx="22860" cy="5609511"/>
          </a:xfrm>
          <a:prstGeom prst="roundRect">
            <a:avLst>
              <a:gd name="adj" fmla="val 121824"/>
            </a:avLst>
          </a:prstGeom>
          <a:solidFill>
            <a:srgbClr val="5C4E69"/>
          </a:solidFill>
          <a:ln/>
        </p:spPr>
      </p:sp>
      <p:sp>
        <p:nvSpPr>
          <p:cNvPr id="5" name="Shape 2"/>
          <p:cNvSpPr/>
          <p:nvPr/>
        </p:nvSpPr>
        <p:spPr>
          <a:xfrm>
            <a:off x="1044535" y="2226707"/>
            <a:ext cx="556974" cy="22860"/>
          </a:xfrm>
          <a:prstGeom prst="roundRect">
            <a:avLst>
              <a:gd name="adj" fmla="val 121824"/>
            </a:avLst>
          </a:prstGeom>
          <a:solidFill>
            <a:srgbClr val="5C4E69"/>
          </a:solidFill>
          <a:ln/>
        </p:spPr>
      </p:sp>
      <p:sp>
        <p:nvSpPr>
          <p:cNvPr id="6" name="Shape 3"/>
          <p:cNvSpPr/>
          <p:nvPr/>
        </p:nvSpPr>
        <p:spPr>
          <a:xfrm>
            <a:off x="649724" y="2029301"/>
            <a:ext cx="417671" cy="417671"/>
          </a:xfrm>
          <a:prstGeom prst="roundRect">
            <a:avLst>
              <a:gd name="adj" fmla="val 6668"/>
            </a:avLst>
          </a:prstGeom>
          <a:solidFill>
            <a:srgbClr val="433550"/>
          </a:solidFill>
          <a:ln/>
        </p:spPr>
      </p:sp>
      <p:sp>
        <p:nvSpPr>
          <p:cNvPr id="7" name="Text 4"/>
          <p:cNvSpPr/>
          <p:nvPr/>
        </p:nvSpPr>
        <p:spPr>
          <a:xfrm>
            <a:off x="719316" y="2064127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786890" y="2093119"/>
            <a:ext cx="2551271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 Protocols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786890" y="2494478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Bluetooth: short-range, low power, e.g., wearables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1786890" y="2856309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Wi-Fi: medium-range, high bandwidth, e.g., smart homes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1786890" y="3218140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Cellular (4G/5G): long-range, mobile, e.g., fleet tracking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786890" y="3579971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LoRaWAN: long-range, low power, e.g., smart agriculture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786890" y="3941802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Zigbee: mesh network, low power, e.g., industrial automation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1044535" y="4807387"/>
            <a:ext cx="556974" cy="22860"/>
          </a:xfrm>
          <a:prstGeom prst="roundRect">
            <a:avLst>
              <a:gd name="adj" fmla="val 121824"/>
            </a:avLst>
          </a:prstGeom>
          <a:solidFill>
            <a:srgbClr val="5C4E69"/>
          </a:solidFill>
          <a:ln/>
        </p:spPr>
      </p:sp>
      <p:sp>
        <p:nvSpPr>
          <p:cNvPr id="15" name="Shape 12"/>
          <p:cNvSpPr/>
          <p:nvPr/>
        </p:nvSpPr>
        <p:spPr>
          <a:xfrm>
            <a:off x="649724" y="4609981"/>
            <a:ext cx="417671" cy="417671"/>
          </a:xfrm>
          <a:prstGeom prst="roundRect">
            <a:avLst>
              <a:gd name="adj" fmla="val 6668"/>
            </a:avLst>
          </a:prstGeom>
          <a:solidFill>
            <a:srgbClr val="433550"/>
          </a:solidFill>
          <a:ln/>
        </p:spPr>
      </p:sp>
      <p:sp>
        <p:nvSpPr>
          <p:cNvPr id="16" name="Text 13"/>
          <p:cNvSpPr/>
          <p:nvPr/>
        </p:nvSpPr>
        <p:spPr>
          <a:xfrm>
            <a:off x="719316" y="4644807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150" dirty="0"/>
          </a:p>
        </p:txBody>
      </p:sp>
      <p:sp>
        <p:nvSpPr>
          <p:cNvPr id="17" name="Text 14"/>
          <p:cNvSpPr/>
          <p:nvPr/>
        </p:nvSpPr>
        <p:spPr>
          <a:xfrm>
            <a:off x="1786890" y="4673798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Edge Computing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1786890" y="5075158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Processes data near the source, reducing latency and improving security.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1044535" y="5940743"/>
            <a:ext cx="556974" cy="22860"/>
          </a:xfrm>
          <a:prstGeom prst="roundRect">
            <a:avLst>
              <a:gd name="adj" fmla="val 121824"/>
            </a:avLst>
          </a:prstGeom>
          <a:solidFill>
            <a:srgbClr val="5C4E69"/>
          </a:solidFill>
          <a:ln/>
        </p:spPr>
      </p:sp>
      <p:sp>
        <p:nvSpPr>
          <p:cNvPr id="20" name="Shape 17"/>
          <p:cNvSpPr/>
          <p:nvPr/>
        </p:nvSpPr>
        <p:spPr>
          <a:xfrm>
            <a:off x="649724" y="5743337"/>
            <a:ext cx="417671" cy="417671"/>
          </a:xfrm>
          <a:prstGeom prst="roundRect">
            <a:avLst>
              <a:gd name="adj" fmla="val 6668"/>
            </a:avLst>
          </a:prstGeom>
          <a:solidFill>
            <a:srgbClr val="433550"/>
          </a:solidFill>
          <a:ln/>
        </p:spPr>
      </p:sp>
      <p:sp>
        <p:nvSpPr>
          <p:cNvPr id="21" name="Text 18"/>
          <p:cNvSpPr/>
          <p:nvPr/>
        </p:nvSpPr>
        <p:spPr>
          <a:xfrm>
            <a:off x="719316" y="5778163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150" dirty="0"/>
          </a:p>
        </p:txBody>
      </p:sp>
      <p:sp>
        <p:nvSpPr>
          <p:cNvPr id="22" name="Text 19"/>
          <p:cNvSpPr/>
          <p:nvPr/>
        </p:nvSpPr>
        <p:spPr>
          <a:xfrm>
            <a:off x="1786890" y="5807154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Cloud Computing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1786890" y="6208514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Centralized storage and analytics, offering scalability and centralized control.</a:t>
            </a:r>
            <a:endParaRPr lang="en-US" sz="1450" dirty="0"/>
          </a:p>
        </p:txBody>
      </p:sp>
      <p:sp>
        <p:nvSpPr>
          <p:cNvPr id="24" name="Shape 21"/>
          <p:cNvSpPr/>
          <p:nvPr/>
        </p:nvSpPr>
        <p:spPr>
          <a:xfrm>
            <a:off x="1044535" y="7074098"/>
            <a:ext cx="556974" cy="22860"/>
          </a:xfrm>
          <a:prstGeom prst="roundRect">
            <a:avLst>
              <a:gd name="adj" fmla="val 121824"/>
            </a:avLst>
          </a:prstGeom>
          <a:solidFill>
            <a:srgbClr val="5C4E69"/>
          </a:solidFill>
          <a:ln/>
        </p:spPr>
      </p:sp>
      <p:sp>
        <p:nvSpPr>
          <p:cNvPr id="25" name="Shape 22"/>
          <p:cNvSpPr/>
          <p:nvPr/>
        </p:nvSpPr>
        <p:spPr>
          <a:xfrm>
            <a:off x="649724" y="6876693"/>
            <a:ext cx="417671" cy="417671"/>
          </a:xfrm>
          <a:prstGeom prst="roundRect">
            <a:avLst>
              <a:gd name="adj" fmla="val 6668"/>
            </a:avLst>
          </a:prstGeom>
          <a:solidFill>
            <a:srgbClr val="433550"/>
          </a:solidFill>
          <a:ln/>
        </p:spPr>
      </p:sp>
      <p:sp>
        <p:nvSpPr>
          <p:cNvPr id="26" name="Text 23"/>
          <p:cNvSpPr/>
          <p:nvPr/>
        </p:nvSpPr>
        <p:spPr>
          <a:xfrm>
            <a:off x="719316" y="6911519"/>
            <a:ext cx="278487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4</a:t>
            </a:r>
            <a:endParaRPr lang="en-US" sz="2150" dirty="0"/>
          </a:p>
        </p:txBody>
      </p:sp>
      <p:sp>
        <p:nvSpPr>
          <p:cNvPr id="27" name="Text 24"/>
          <p:cNvSpPr/>
          <p:nvPr/>
        </p:nvSpPr>
        <p:spPr>
          <a:xfrm>
            <a:off x="1786890" y="6940510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Example</a:t>
            </a:r>
            <a:endParaRPr lang="en-US" sz="1800" dirty="0"/>
          </a:p>
        </p:txBody>
      </p:sp>
      <p:sp>
        <p:nvSpPr>
          <p:cNvPr id="28" name="Text 25"/>
          <p:cNvSpPr/>
          <p:nvPr/>
        </p:nvSpPr>
        <p:spPr>
          <a:xfrm>
            <a:off x="1786890" y="7341870"/>
            <a:ext cx="670738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Smart factories use edge for real-time control and cloud for analysis.</a:t>
            </a:r>
            <a:endParaRPr lang="en-US" sz="1450" dirty="0"/>
          </a:p>
        </p:txBody>
      </p:sp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694703B7-3720-CB36-2A8C-162A60F9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843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 &amp; ML in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1737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475988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4795242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Enhanced data analysis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285661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AI/ML power predictive insights and smart automation.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57003" y="471737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74" y="475988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94119" y="4795242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Manufacturing savings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94119" y="5285661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Predictive maintenance reduces costs by 30%.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46509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650759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542961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home efficiency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703337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Energy use optimized by up to 20% with AI.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57003" y="646509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074" y="6507599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94119" y="6542961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Security improvements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94119" y="703337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anomaly detection strengthens defenses.</a:t>
            </a:r>
            <a:endParaRPr lang="en-US" sz="17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557854-4661-D79D-2B9C-BC9E4AA1CDE5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59532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Security Technologies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68509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Strong Encryption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240232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AES-256 and TLS 1.3 secure all communications.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321885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3445669"/>
            <a:ext cx="3542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Blockchain Authentication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393608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Ensures device identity and tamper resistance.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52618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Intrusion Detection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46985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Monitors network traffic for suspicious activity.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628638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4" name="Text 11"/>
          <p:cNvSpPr/>
          <p:nvPr/>
        </p:nvSpPr>
        <p:spPr>
          <a:xfrm>
            <a:off x="6507004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Secure Boot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7004" y="700361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Verifies firmware integrity before startup.</a:t>
            </a:r>
            <a:endParaRPr lang="en-US" sz="17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DAE216-36AC-045F-1D57-256FAF0E7E41}"/>
              </a:ext>
            </a:extLst>
          </p:cNvPr>
          <p:cNvSpPr/>
          <p:nvPr/>
        </p:nvSpPr>
        <p:spPr>
          <a:xfrm>
            <a:off x="12707302" y="7729418"/>
            <a:ext cx="1923098" cy="50018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Open Platforms &amp; Protocols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Communication Protocols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MQTT, CoAP, HTTP facilitate device messaging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91847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Standard protocols enable wide adoption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3532227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Open Source Platforms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Eclipse IoT and others foster collaboration and innovation.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Reduce vendor lock-in with transparent frameworks.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Standards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JSON and XML ensure interoperability across devices.</a:t>
            </a:r>
            <a:endParaRPr lang="en-US" sz="17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723800-F3F8-3D8D-754B-FFC381D75057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8409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Security &amp; Privacy Challenges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20052"/>
            <a:ext cx="1104424" cy="13252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8728" y="254091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Breaches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8728" y="301847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Unauthorized access threatens user data.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3645337"/>
            <a:ext cx="1104424" cy="13252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8728" y="3866198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Weak Credentials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8728" y="434375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Default passwords and firmware flaws create risks.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4970621"/>
            <a:ext cx="1104424" cy="13252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8728" y="5191482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Botnet Threats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8728" y="5669042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IoT devices exploited in attacks like Mirai botnet.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73" y="6295906"/>
            <a:ext cx="1104424" cy="13252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08728" y="651676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Privacy Risks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2208728" y="699432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Extensive data collection enables profiling concerns.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The IoT Ecosystem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Devices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105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Connectivity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324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Data processing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854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User interface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Key Players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32928" y="415885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Device manufacturers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460105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Network providers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32928" y="504324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Software developers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872067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Flow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72067" y="415885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Device → Gateway → Cloud → User</a:t>
            </a:r>
            <a:endParaRPr lang="en-US" sz="17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6746D-453D-C483-63CB-09988E1AD271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Data Management Challenges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Massive Volumes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Zettabytes generated annually by IoT devices.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Real-time Processing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High speed data handling demands robust systems.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Governance &amp; Compliance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Regulations like GDPR and CCPA must be followed.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433632" y="5314117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Scalable Infrastructure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Efficient data platforms support ongoing growth.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B1BAA7-11C9-3FB9-9FD8-25C8EADDB998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7512"/>
            <a:ext cx="65202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Interoperability Issues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9645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13895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1743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Protocol Diversity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26647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Multiple standards hinder seamless connections.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Integration Gaps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Difficulties combining various IoT ecosystems persist.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490859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Semantic Challenges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Meaningful data exchange requires common frameworks.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29340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328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Standardization Need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017306" y="68191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Unified standards will drive interoperability forward.</a:t>
            </a:r>
            <a:endParaRPr lang="en-US" sz="17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CD9047-C3B9-360B-5CF6-56021B568C7D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56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Power &amp; Connectivity Issues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3333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6790373" y="28333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Battery Life Limits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32374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Short device uptime restricts capabilities.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391346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7130534" y="3913465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Low-Power Communication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40388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Technologies like LoRaWAN and NB-IoT reduce consumption.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4993600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7470815" y="49936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 Gaps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48401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Remote areas often lack reliable network access.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300913" y="6073735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14" name="Text 11"/>
          <p:cNvSpPr/>
          <p:nvPr/>
        </p:nvSpPr>
        <p:spPr>
          <a:xfrm>
            <a:off x="7811095" y="60737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Energy Solutions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811095" y="6564154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Power harvesting boosts efficiency and autonomy.</a:t>
            </a:r>
            <a:endParaRPr lang="en-US" sz="17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065007-F75A-E385-BD54-52B81D222240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7343" y="508635"/>
            <a:ext cx="9015293" cy="578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Regulation, Ethics &amp; Growth Predictions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647343" y="1549003"/>
            <a:ext cx="2312194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Regulation &amp; Ethics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47343" y="202287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Data privacy rules demand strict compliance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7343" y="238351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Ethical concerns over data use and consent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7343" y="274415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Liability for security flaws is critical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7343" y="3104793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Clear regulatory frameworks needed worldwide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48443" y="1549003"/>
            <a:ext cx="2542103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IoT Growth Projections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548443" y="202287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75 billion devices expected by 2025 (Statista)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48443" y="238351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$1.6 trillion market value (IDC)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548443" y="2744152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Surge in healthcare, manufacturing, smart cities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7548443" y="3104793"/>
            <a:ext cx="6442234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AI/ML and edge computing boost adoption</a:t>
            </a:r>
            <a:endParaRPr lang="en-US" sz="14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7F4714-C96F-DB60-DF89-9D468EAB741F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43" y="3608784"/>
            <a:ext cx="6442234" cy="44078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149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 + 5G + IoT: The Perfect Storm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4726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7017306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Synergistic Impact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4040981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 drives intelligence, 5G enables rapid data speed.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200203" y="34726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10937319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Edge Computing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937319" y="4040981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processing with ultra-low latency benefits industrial use.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5833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7017306" y="56611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Market Growth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017306" y="615160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 + IoT market $25B+ by 2025, 5G at $668B by 2026.</a:t>
            </a:r>
            <a:endParaRPr lang="en-US" sz="17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CD3B53-BA7A-8FDD-998E-1C99D87FB17C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5268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Digital Twins: Mirroring Reality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10401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927634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Virtual replicas of physical systems enabling detailed insights.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210401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Applications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927634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Used for predictive maintenance, simulation, and optimization.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9969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6967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Impact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18720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 Aviation saved $3B+ through digital twin technology.</a:t>
            </a:r>
            <a:endParaRPr lang="en-US" sz="17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970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Everything Trend: Ubiquitous Connectivity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74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Homes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5538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Automated lighting &amp; security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9757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Energy management systems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4374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Cities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495538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Traffic &amp; waste management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539757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Public safety optimization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4374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Healthcare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495538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Remote monitoring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39757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Telemedicine &amp; personalized care</a:t>
            </a:r>
            <a:endParaRPr lang="en-US" sz="17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763E11-0FFE-3F9D-D86A-9AA3DE7663B9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0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8379143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Vision for 2030: Hyper-Connected World</a:t>
            </a:r>
            <a:endParaRPr lang="en-US" sz="3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Trillions of Devices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Driving automation on a massive scale.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315408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Personalized Insights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Data powers tailored experiences across sectors.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Ethical Focus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Prioritizing data privacy, security, and fairness.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Future Potential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Boosting sustainability, efficiency, and quality of life.</a:t>
            </a:r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593AAC-FC13-9D2D-EC7D-A2A2D22E66D0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4616"/>
            <a:ext cx="59532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Summary of Key Points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664279"/>
            <a:ext cx="3005495" cy="226814"/>
          </a:xfrm>
          <a:prstGeom prst="roundRect">
            <a:avLst>
              <a:gd name="adj" fmla="val 15001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6231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 + 5G + IoT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721673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Enabling fast, intelligent real-time decisions.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139446" y="5323999"/>
            <a:ext cx="3005614" cy="226814"/>
          </a:xfrm>
          <a:prstGeom prst="roundRect">
            <a:avLst>
              <a:gd name="adj" fmla="val 15001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4139446" y="58909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Digital Twins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139446" y="6381393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 operations and reduce equipment downtime.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85221" y="4983718"/>
            <a:ext cx="3005614" cy="226814"/>
          </a:xfrm>
          <a:prstGeom prst="roundRect">
            <a:avLst>
              <a:gd name="adj" fmla="val 15001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7485221" y="55506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Smart Everything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85221" y="6041112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Enhancing convenience, safety, and operational efficiency.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830997" y="4643557"/>
            <a:ext cx="3005614" cy="226814"/>
          </a:xfrm>
          <a:prstGeom prst="roundRect">
            <a:avLst>
              <a:gd name="adj" fmla="val 15001"/>
            </a:avLst>
          </a:prstGeom>
          <a:solidFill>
            <a:srgbClr val="433550"/>
          </a:solidFill>
          <a:ln/>
        </p:spPr>
      </p:sp>
      <p:sp>
        <p:nvSpPr>
          <p:cNvPr id="14" name="Text 11"/>
          <p:cNvSpPr/>
          <p:nvPr/>
        </p:nvSpPr>
        <p:spPr>
          <a:xfrm>
            <a:off x="10830997" y="52105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2030 Vision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830997" y="5700951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Ubiquitous connectivity transforming everyday life.</a:t>
            </a:r>
            <a:endParaRPr lang="en-US" sz="17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1C5CD4-DD60-DDD6-5F44-B01977AA7EF3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93550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Case Study: Real-Life IoT Success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98808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John Deere IoT Sensors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995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Embedded on tractors for data-driven farming.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798808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Precision Agriculture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7995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Optimizes planting, irrigation, and harvesting techniques.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Results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20% yield increase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15% less water usage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9872067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$100M+ annual savings</a:t>
            </a:r>
            <a:endParaRPr lang="en-US" sz="17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498F4-9368-41E4-CC37-348E085F94E2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98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History of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788801"/>
            <a:ext cx="30480" cy="3700820"/>
          </a:xfrm>
          <a:prstGeom prst="roundRect">
            <a:avLst>
              <a:gd name="adj" fmla="val 111628"/>
            </a:avLst>
          </a:prstGeom>
          <a:solidFill>
            <a:srgbClr val="5C4E69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302871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C4E69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7888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7" name="Text 4"/>
          <p:cNvSpPr/>
          <p:nvPr/>
        </p:nvSpPr>
        <p:spPr>
          <a:xfrm>
            <a:off x="878860" y="283130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2866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1982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35708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Coke machine at CMU as first IoT device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413528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C4E69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1736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2" name="Text 9"/>
          <p:cNvSpPr/>
          <p:nvPr/>
        </p:nvSpPr>
        <p:spPr>
          <a:xfrm>
            <a:off x="878860" y="42161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251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1999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741902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Kevin Ashton coins "Internet of Things" at P&amp;G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579834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5C4E69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5584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7" name="Text 14"/>
          <p:cNvSpPr/>
          <p:nvPr/>
        </p:nvSpPr>
        <p:spPr>
          <a:xfrm>
            <a:off x="878860" y="56009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6363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2008-2009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12671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More devices than people connected worldwide</a:t>
            </a:r>
            <a:endParaRPr lang="en-US" sz="17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6668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Quiz &amp; Discussion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156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What challenges face IoT deployment?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How to ensure data privacy in a connected world?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90001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What innovative IoT uses do you foresee?</a:t>
            </a:r>
            <a:endParaRPr lang="en-US" sz="17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8264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Q&amp;A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Your Questions?</a:t>
            </a:r>
            <a:endParaRPr lang="en-US" sz="17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F0A27-1A69-9F36-4779-8AD9258AE88A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9941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Thank You!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4835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Sahil Singh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5664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Team RC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1844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</a:rPr>
              <a:t>thesoulimortal0105@gmail.com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80251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hlinkClick r:id="rId4"/>
              </a:rPr>
              <a:t>Rocket </a:t>
            </a:r>
            <a:r>
              <a:rPr lang="en-US" sz="1750" dirty="0" err="1">
                <a:solidFill>
                  <a:srgbClr val="DAD1E6"/>
                </a:solidFill>
                <a:latin typeface="Fira Sans" pitchFamily="34" charset="0"/>
                <a:hlinkClick r:id="rId4"/>
              </a:rPr>
              <a:t>Codely</a:t>
            </a:r>
            <a:endParaRPr lang="en-US" sz="17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9002F8-FC67-E5A4-9587-112676251FBC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361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Importance of IoT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68509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Efficiency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240232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Boosts productivity across diverse industries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21885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Decision-Making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393608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Real-time data enables smarter choices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52618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Customer Experience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46985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Personalized services improve satisfaction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628638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4" name="Text 11"/>
          <p:cNvSpPr/>
          <p:nvPr/>
        </p:nvSpPr>
        <p:spPr>
          <a:xfrm>
            <a:off x="1020604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New Business Models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0604" y="700361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Creates fresh revenue streams and opportunities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Key Characteristics of IoT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Connectivity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Devices connect seamlessly to networks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Intelligence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57831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Collects, analyzes, and acts on data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Scalability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57831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Supports large, growing numbers of devices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Security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57831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Protects data and devices from threats</a:t>
            </a:r>
            <a:endParaRPr lang="en-US" sz="17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A849D9-A965-BD5C-4EB1-2BF340F3CFC6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0877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Fun Fact &amp; Inspiring Quote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998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34232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Fact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86810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Over 75 billion IoT devices expected by 2025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46846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72713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47625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Quote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525291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"The Internet of Things is not a concept; it is a network." - Kevin Ashton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70871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IoT Architecture Overview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Devices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3161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Sensors and actuators gather and interact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Edge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9716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Pre-processing and filtering data close to source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Cloud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8404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Data storage, analysis, and application services</a:t>
            </a:r>
            <a:endParaRPr lang="en-US" sz="17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0C6E4-140B-FF07-2951-4B6DA96FACD7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97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Sensors &amp; Devices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1183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87579" y="24068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Temperature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72088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7579" y="34671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Pressure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43234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527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Light</a:t>
            </a:r>
            <a:endParaRPr lang="en-US" sz="22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92591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587579" y="55876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Motion</a:t>
            </a:r>
            <a:endParaRPr lang="en-US" sz="22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552843"/>
            <a:ext cx="566976" cy="56697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587579" y="66478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Actuators</a:t>
            </a:r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A956F-4B3B-EEE4-11E2-F579168DE824}"/>
              </a:ext>
            </a:extLst>
          </p:cNvPr>
          <p:cNvSpPr/>
          <p:nvPr/>
        </p:nvSpPr>
        <p:spPr>
          <a:xfrm>
            <a:off x="12707302" y="7571678"/>
            <a:ext cx="1923098" cy="657922"/>
          </a:xfrm>
          <a:prstGeom prst="rect">
            <a:avLst/>
          </a:prstGeom>
          <a:solidFill>
            <a:srgbClr val="241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1847</Words>
  <Application>Microsoft Office PowerPoint</Application>
  <PresentationFormat>Custom</PresentationFormat>
  <Paragraphs>401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Inconsolata Bold</vt:lpstr>
      <vt:lpstr>Fira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mrityunjaymandal408@outlook.com</cp:lastModifiedBy>
  <cp:revision>3</cp:revision>
  <dcterms:created xsi:type="dcterms:W3CDTF">2025-04-30T16:43:11Z</dcterms:created>
  <dcterms:modified xsi:type="dcterms:W3CDTF">2025-04-30T20:35:53Z</dcterms:modified>
</cp:coreProperties>
</file>